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50" r:id="rId1"/>
  </p:sldMasterIdLst>
  <p:notesMasterIdLst>
    <p:notesMasterId r:id="rId15"/>
  </p:notesMasterIdLst>
  <p:sldIdLst>
    <p:sldId id="267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56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2"/>
    <p:restoredTop sz="94689"/>
  </p:normalViewPr>
  <p:slideViewPr>
    <p:cSldViewPr snapToGrid="0" snapToObjects="1">
      <p:cViewPr varScale="1">
        <p:scale>
          <a:sx n="110" d="100"/>
          <a:sy n="110" d="100"/>
        </p:scale>
        <p:origin x="19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573BE2-F1B6-483A-A3F4-3095F035E9B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6F6F30CC-4666-41D5-B47B-74C5B42E34F3}">
      <dgm:prSet/>
      <dgm:spPr/>
      <dgm:t>
        <a:bodyPr/>
        <a:lstStyle/>
        <a:p>
          <a:r>
            <a:rPr lang="en-US"/>
            <a:t>Field Goal % Over Expected</a:t>
          </a:r>
        </a:p>
      </dgm:t>
    </dgm:pt>
    <dgm:pt modelId="{EF0183E0-5B0E-4F86-90D6-F2B000480773}" type="parTrans" cxnId="{E9163864-71ED-4EC0-A8A1-729193692B83}">
      <dgm:prSet/>
      <dgm:spPr/>
      <dgm:t>
        <a:bodyPr/>
        <a:lstStyle/>
        <a:p>
          <a:endParaRPr lang="en-US"/>
        </a:p>
      </dgm:t>
    </dgm:pt>
    <dgm:pt modelId="{C2C95395-E552-4C58-8952-5C3727618C02}" type="sibTrans" cxnId="{E9163864-71ED-4EC0-A8A1-729193692B83}">
      <dgm:prSet/>
      <dgm:spPr/>
      <dgm:t>
        <a:bodyPr/>
        <a:lstStyle/>
        <a:p>
          <a:endParaRPr lang="en-US"/>
        </a:p>
      </dgm:t>
    </dgm:pt>
    <dgm:pt modelId="{6F54D2ED-F0A6-4C05-9484-8E0C413E4EB4}">
      <dgm:prSet/>
      <dgm:spPr/>
      <dgm:t>
        <a:bodyPr/>
        <a:lstStyle/>
        <a:p>
          <a:r>
            <a:rPr lang="en-US"/>
            <a:t>Metric created to more accurately judge the output of NFL place kickers</a:t>
          </a:r>
        </a:p>
      </dgm:t>
    </dgm:pt>
    <dgm:pt modelId="{E4D3F456-2E1B-44ED-9EE1-14A218670A1C}" type="parTrans" cxnId="{523A34AC-FFBC-4ED4-861D-0BE0C9E9E904}">
      <dgm:prSet/>
      <dgm:spPr/>
      <dgm:t>
        <a:bodyPr/>
        <a:lstStyle/>
        <a:p>
          <a:endParaRPr lang="en-US"/>
        </a:p>
      </dgm:t>
    </dgm:pt>
    <dgm:pt modelId="{29145886-037D-4D53-A58F-7D673E473892}" type="sibTrans" cxnId="{523A34AC-FFBC-4ED4-861D-0BE0C9E9E904}">
      <dgm:prSet/>
      <dgm:spPr/>
      <dgm:t>
        <a:bodyPr/>
        <a:lstStyle/>
        <a:p>
          <a:endParaRPr lang="en-US"/>
        </a:p>
      </dgm:t>
    </dgm:pt>
    <dgm:pt modelId="{5E3709F8-3EB2-477E-9696-02B773B1D384}">
      <dgm:prSet/>
      <dgm:spPr/>
      <dgm:t>
        <a:bodyPr/>
        <a:lstStyle/>
        <a:p>
          <a:r>
            <a:rPr lang="en-US"/>
            <a:t>Model estimates probability that kick is made</a:t>
          </a:r>
        </a:p>
      </dgm:t>
    </dgm:pt>
    <dgm:pt modelId="{E0FA7B56-2AE3-4669-96F2-FB8D4B329CAD}" type="parTrans" cxnId="{9C4EB82A-530D-405A-A1D0-AC610200BF29}">
      <dgm:prSet/>
      <dgm:spPr/>
      <dgm:t>
        <a:bodyPr/>
        <a:lstStyle/>
        <a:p>
          <a:endParaRPr lang="en-US"/>
        </a:p>
      </dgm:t>
    </dgm:pt>
    <dgm:pt modelId="{919B55CD-1AFC-4060-8BDB-D04790FC92CE}" type="sibTrans" cxnId="{9C4EB82A-530D-405A-A1D0-AC610200BF29}">
      <dgm:prSet/>
      <dgm:spPr/>
      <dgm:t>
        <a:bodyPr/>
        <a:lstStyle/>
        <a:p>
          <a:endParaRPr lang="en-US"/>
        </a:p>
      </dgm:t>
    </dgm:pt>
    <dgm:pt modelId="{50423097-8CF9-40FF-AE65-6EC14F1C66F9}" type="pres">
      <dgm:prSet presAssocID="{0B573BE2-F1B6-483A-A3F4-3095F035E9B6}" presName="root" presStyleCnt="0">
        <dgm:presLayoutVars>
          <dgm:dir/>
          <dgm:resizeHandles val="exact"/>
        </dgm:presLayoutVars>
      </dgm:prSet>
      <dgm:spPr/>
    </dgm:pt>
    <dgm:pt modelId="{B2BA8F7E-A3F4-4B65-8D45-95D205A98D61}" type="pres">
      <dgm:prSet presAssocID="{6F6F30CC-4666-41D5-B47B-74C5B42E34F3}" presName="compNode" presStyleCnt="0"/>
      <dgm:spPr/>
    </dgm:pt>
    <dgm:pt modelId="{E1A73ACB-29B3-489F-8DB0-83B355A6154C}" type="pres">
      <dgm:prSet presAssocID="{6F6F30CC-4666-41D5-B47B-74C5B42E34F3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B523DA86-A3F4-44F6-8B11-E5C501270349}" type="pres">
      <dgm:prSet presAssocID="{6F6F30CC-4666-41D5-B47B-74C5B42E34F3}" presName="spaceRect" presStyleCnt="0"/>
      <dgm:spPr/>
    </dgm:pt>
    <dgm:pt modelId="{2663F30A-D868-4ABA-A055-21DF7CB56C39}" type="pres">
      <dgm:prSet presAssocID="{6F6F30CC-4666-41D5-B47B-74C5B42E34F3}" presName="textRect" presStyleLbl="revTx" presStyleIdx="0" presStyleCnt="3">
        <dgm:presLayoutVars>
          <dgm:chMax val="1"/>
          <dgm:chPref val="1"/>
        </dgm:presLayoutVars>
      </dgm:prSet>
      <dgm:spPr/>
    </dgm:pt>
    <dgm:pt modelId="{A5A710A5-5412-4998-84A1-FF485752B040}" type="pres">
      <dgm:prSet presAssocID="{C2C95395-E552-4C58-8952-5C3727618C02}" presName="sibTrans" presStyleCnt="0"/>
      <dgm:spPr/>
    </dgm:pt>
    <dgm:pt modelId="{D9741949-87C7-4F17-95F2-CC96DFFCD322}" type="pres">
      <dgm:prSet presAssocID="{6F54D2ED-F0A6-4C05-9484-8E0C413E4EB4}" presName="compNode" presStyleCnt="0"/>
      <dgm:spPr/>
    </dgm:pt>
    <dgm:pt modelId="{A093A511-21D6-4269-921F-867DD8BF93F9}" type="pres">
      <dgm:prSet presAssocID="{6F54D2ED-F0A6-4C05-9484-8E0C413E4EB4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otball"/>
        </a:ext>
      </dgm:extLst>
    </dgm:pt>
    <dgm:pt modelId="{AD1324CB-5695-46B9-A1BC-E7307A14D6C0}" type="pres">
      <dgm:prSet presAssocID="{6F54D2ED-F0A6-4C05-9484-8E0C413E4EB4}" presName="spaceRect" presStyleCnt="0"/>
      <dgm:spPr/>
    </dgm:pt>
    <dgm:pt modelId="{09441FF6-B806-46C4-8710-AFA48D18CC41}" type="pres">
      <dgm:prSet presAssocID="{6F54D2ED-F0A6-4C05-9484-8E0C413E4EB4}" presName="textRect" presStyleLbl="revTx" presStyleIdx="1" presStyleCnt="3">
        <dgm:presLayoutVars>
          <dgm:chMax val="1"/>
          <dgm:chPref val="1"/>
        </dgm:presLayoutVars>
      </dgm:prSet>
      <dgm:spPr/>
    </dgm:pt>
    <dgm:pt modelId="{A9E75302-32AE-442A-A516-4CCE4AE3D54B}" type="pres">
      <dgm:prSet presAssocID="{29145886-037D-4D53-A58F-7D673E473892}" presName="sibTrans" presStyleCnt="0"/>
      <dgm:spPr/>
    </dgm:pt>
    <dgm:pt modelId="{043F597B-52E2-45F1-8ECD-D78BC8233943}" type="pres">
      <dgm:prSet presAssocID="{5E3709F8-3EB2-477E-9696-02B773B1D384}" presName="compNode" presStyleCnt="0"/>
      <dgm:spPr/>
    </dgm:pt>
    <dgm:pt modelId="{C63A2638-6EA6-40CB-9B1A-2997FC6BC2D0}" type="pres">
      <dgm:prSet presAssocID="{5E3709F8-3EB2-477E-9696-02B773B1D384}" presName="iconRect" presStyleLbl="node1" presStyleIdx="2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AB18764-A294-4362-8F8A-AF30A6DBBC89}" type="pres">
      <dgm:prSet presAssocID="{5E3709F8-3EB2-477E-9696-02B773B1D384}" presName="spaceRect" presStyleCnt="0"/>
      <dgm:spPr/>
    </dgm:pt>
    <dgm:pt modelId="{16D58076-8AB2-4E6C-93DB-130FD1D81B44}" type="pres">
      <dgm:prSet presAssocID="{5E3709F8-3EB2-477E-9696-02B773B1D38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C4EB82A-530D-405A-A1D0-AC610200BF29}" srcId="{0B573BE2-F1B6-483A-A3F4-3095F035E9B6}" destId="{5E3709F8-3EB2-477E-9696-02B773B1D384}" srcOrd="2" destOrd="0" parTransId="{E0FA7B56-2AE3-4669-96F2-FB8D4B329CAD}" sibTransId="{919B55CD-1AFC-4060-8BDB-D04790FC92CE}"/>
    <dgm:cxn modelId="{07B40459-784E-1E4D-A5B1-50641D68E75D}" type="presOf" srcId="{5E3709F8-3EB2-477E-9696-02B773B1D384}" destId="{16D58076-8AB2-4E6C-93DB-130FD1D81B44}" srcOrd="0" destOrd="0" presId="urn:microsoft.com/office/officeart/2018/2/layout/IconLabelList"/>
    <dgm:cxn modelId="{F96F0062-E6EC-4646-A077-DAB56C41019B}" type="presOf" srcId="{6F54D2ED-F0A6-4C05-9484-8E0C413E4EB4}" destId="{09441FF6-B806-46C4-8710-AFA48D18CC41}" srcOrd="0" destOrd="0" presId="urn:microsoft.com/office/officeart/2018/2/layout/IconLabelList"/>
    <dgm:cxn modelId="{E9163864-71ED-4EC0-A8A1-729193692B83}" srcId="{0B573BE2-F1B6-483A-A3F4-3095F035E9B6}" destId="{6F6F30CC-4666-41D5-B47B-74C5B42E34F3}" srcOrd="0" destOrd="0" parTransId="{EF0183E0-5B0E-4F86-90D6-F2B000480773}" sibTransId="{C2C95395-E552-4C58-8952-5C3727618C02}"/>
    <dgm:cxn modelId="{D8273D70-9935-8742-B9C1-208ECE255E7A}" type="presOf" srcId="{0B573BE2-F1B6-483A-A3F4-3095F035E9B6}" destId="{50423097-8CF9-40FF-AE65-6EC14F1C66F9}" srcOrd="0" destOrd="0" presId="urn:microsoft.com/office/officeart/2018/2/layout/IconLabelList"/>
    <dgm:cxn modelId="{C8F5F57B-3B54-2A42-8525-B5A4F6B3172B}" type="presOf" srcId="{6F6F30CC-4666-41D5-B47B-74C5B42E34F3}" destId="{2663F30A-D868-4ABA-A055-21DF7CB56C39}" srcOrd="0" destOrd="0" presId="urn:microsoft.com/office/officeart/2018/2/layout/IconLabelList"/>
    <dgm:cxn modelId="{523A34AC-FFBC-4ED4-861D-0BE0C9E9E904}" srcId="{0B573BE2-F1B6-483A-A3F4-3095F035E9B6}" destId="{6F54D2ED-F0A6-4C05-9484-8E0C413E4EB4}" srcOrd="1" destOrd="0" parTransId="{E4D3F456-2E1B-44ED-9EE1-14A218670A1C}" sibTransId="{29145886-037D-4D53-A58F-7D673E473892}"/>
    <dgm:cxn modelId="{40813A81-0744-2B41-9D87-758B40375928}" type="presParOf" srcId="{50423097-8CF9-40FF-AE65-6EC14F1C66F9}" destId="{B2BA8F7E-A3F4-4B65-8D45-95D205A98D61}" srcOrd="0" destOrd="0" presId="urn:microsoft.com/office/officeart/2018/2/layout/IconLabelList"/>
    <dgm:cxn modelId="{5A7B38F9-2D0D-9A4A-8056-BF3430EB59E5}" type="presParOf" srcId="{B2BA8F7E-A3F4-4B65-8D45-95D205A98D61}" destId="{E1A73ACB-29B3-489F-8DB0-83B355A6154C}" srcOrd="0" destOrd="0" presId="urn:microsoft.com/office/officeart/2018/2/layout/IconLabelList"/>
    <dgm:cxn modelId="{685C384F-CED4-DC4D-905F-36EEA2A5919B}" type="presParOf" srcId="{B2BA8F7E-A3F4-4B65-8D45-95D205A98D61}" destId="{B523DA86-A3F4-44F6-8B11-E5C501270349}" srcOrd="1" destOrd="0" presId="urn:microsoft.com/office/officeart/2018/2/layout/IconLabelList"/>
    <dgm:cxn modelId="{4BEE31E2-54DA-7F44-9BBD-C041C5E2B393}" type="presParOf" srcId="{B2BA8F7E-A3F4-4B65-8D45-95D205A98D61}" destId="{2663F30A-D868-4ABA-A055-21DF7CB56C39}" srcOrd="2" destOrd="0" presId="urn:microsoft.com/office/officeart/2018/2/layout/IconLabelList"/>
    <dgm:cxn modelId="{07DFEA69-67BE-3846-9E94-B0BB5F21DCB8}" type="presParOf" srcId="{50423097-8CF9-40FF-AE65-6EC14F1C66F9}" destId="{A5A710A5-5412-4998-84A1-FF485752B040}" srcOrd="1" destOrd="0" presId="urn:microsoft.com/office/officeart/2018/2/layout/IconLabelList"/>
    <dgm:cxn modelId="{E4288786-57C6-2841-9369-CD7A5851AB65}" type="presParOf" srcId="{50423097-8CF9-40FF-AE65-6EC14F1C66F9}" destId="{D9741949-87C7-4F17-95F2-CC96DFFCD322}" srcOrd="2" destOrd="0" presId="urn:microsoft.com/office/officeart/2018/2/layout/IconLabelList"/>
    <dgm:cxn modelId="{E053F5D6-3CB3-8540-B816-072E6CBAA178}" type="presParOf" srcId="{D9741949-87C7-4F17-95F2-CC96DFFCD322}" destId="{A093A511-21D6-4269-921F-867DD8BF93F9}" srcOrd="0" destOrd="0" presId="urn:microsoft.com/office/officeart/2018/2/layout/IconLabelList"/>
    <dgm:cxn modelId="{9F074DEA-1E54-8846-A47E-5BA93E90538F}" type="presParOf" srcId="{D9741949-87C7-4F17-95F2-CC96DFFCD322}" destId="{AD1324CB-5695-46B9-A1BC-E7307A14D6C0}" srcOrd="1" destOrd="0" presId="urn:microsoft.com/office/officeart/2018/2/layout/IconLabelList"/>
    <dgm:cxn modelId="{6D0C72EE-A301-0947-A434-78CD7324C510}" type="presParOf" srcId="{D9741949-87C7-4F17-95F2-CC96DFFCD322}" destId="{09441FF6-B806-46C4-8710-AFA48D18CC41}" srcOrd="2" destOrd="0" presId="urn:microsoft.com/office/officeart/2018/2/layout/IconLabelList"/>
    <dgm:cxn modelId="{2702D894-F8E1-AC41-AD62-35E76440FB3B}" type="presParOf" srcId="{50423097-8CF9-40FF-AE65-6EC14F1C66F9}" destId="{A9E75302-32AE-442A-A516-4CCE4AE3D54B}" srcOrd="3" destOrd="0" presId="urn:microsoft.com/office/officeart/2018/2/layout/IconLabelList"/>
    <dgm:cxn modelId="{A08C32E1-1D08-3448-830F-DF9CA9AAD295}" type="presParOf" srcId="{50423097-8CF9-40FF-AE65-6EC14F1C66F9}" destId="{043F597B-52E2-45F1-8ECD-D78BC8233943}" srcOrd="4" destOrd="0" presId="urn:microsoft.com/office/officeart/2018/2/layout/IconLabelList"/>
    <dgm:cxn modelId="{273BA8B7-FA00-6741-975B-399B40161C31}" type="presParOf" srcId="{043F597B-52E2-45F1-8ECD-D78BC8233943}" destId="{C63A2638-6EA6-40CB-9B1A-2997FC6BC2D0}" srcOrd="0" destOrd="0" presId="urn:microsoft.com/office/officeart/2018/2/layout/IconLabelList"/>
    <dgm:cxn modelId="{A056E052-D6B1-8846-A94C-3D210F85F0AE}" type="presParOf" srcId="{043F597B-52E2-45F1-8ECD-D78BC8233943}" destId="{BAB18764-A294-4362-8F8A-AF30A6DBBC89}" srcOrd="1" destOrd="0" presId="urn:microsoft.com/office/officeart/2018/2/layout/IconLabelList"/>
    <dgm:cxn modelId="{CBB7DD54-33CC-D245-8A8C-EA7454514DF4}" type="presParOf" srcId="{043F597B-52E2-45F1-8ECD-D78BC8233943}" destId="{16D58076-8AB2-4E6C-93DB-130FD1D81B44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A73ACB-29B3-489F-8DB0-83B355A6154C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3F30A-D868-4ABA-A055-21DF7CB56C39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Field Goal % Over Expected</a:t>
          </a:r>
        </a:p>
      </dsp:txBody>
      <dsp:txXfrm>
        <a:off x="417971" y="2644140"/>
        <a:ext cx="2889450" cy="720000"/>
      </dsp:txXfrm>
    </dsp:sp>
    <dsp:sp modelId="{A093A511-21D6-4269-921F-867DD8BF93F9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441FF6-B806-46C4-8710-AFA48D18CC41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Metric created to more accurately judge the output of NFL place kickers</a:t>
          </a:r>
        </a:p>
      </dsp:txBody>
      <dsp:txXfrm>
        <a:off x="3813075" y="2644140"/>
        <a:ext cx="2889450" cy="720000"/>
      </dsp:txXfrm>
    </dsp:sp>
    <dsp:sp modelId="{C63A2638-6EA6-40CB-9B1A-2997FC6BC2D0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D58076-8AB2-4E6C-93DB-130FD1D81B44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Model estimates probability that kick is made</a:t>
          </a:r>
        </a:p>
      </dsp:txBody>
      <dsp:txXfrm>
        <a:off x="7208178" y="2644140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F4A0A-C680-E64F-8420-4129AAD63D35}" type="datetimeFigureOut">
              <a:rPr lang="en-US" smtClean="0"/>
              <a:t>8/19/20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AF529-D2C9-4344-ADEE-9B052CAFA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6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EAF529-D2C9-4344-ADEE-9B052CAFA1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44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6B27-D0E1-C04E-BC86-8D762D45DC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1EEEB5-2EB8-5446-B5A8-757E54D3C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29743-6343-D949-9F37-0AE132ACA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7EC6B-FC69-1748-BEB2-D5DD58016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127CE-DA10-9642-8E99-62E90673C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82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5C91-E128-2D48-96A4-696DACE6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4D694E-B402-6B45-8852-9B07EE65E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2CF2A-1483-F043-8D69-40E87E21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40455-CA7E-C743-ADBD-C85A70479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6FF30-28FE-0346-8D63-3E9A4459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4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3E2797-B164-0A4A-AAF6-6E947F8F32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A8653-1F0F-9841-85C0-44CA9A026D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A9484-1FFF-704E-B033-13483B740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78007-E345-674F-AA0E-876FA631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F4DFB-262B-CB4D-91F1-6DAE0256E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543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2EF7B-95E2-E149-8999-9C2735993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3FD23-7EA6-644E-9F1E-5588BA767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C3C89-2182-E846-A936-AB133E76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FD7C3-CB1F-7B44-A10D-B922B371B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D196C-4BEB-D744-BD4F-45CF9A2D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5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4825-3476-944E-BC98-FA8AFDF6F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B4D22-1AEF-A54B-B7D7-4DEE67290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08B41-F5B1-B544-92BB-35C2AD3B9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BC151-20F9-D146-AFBA-D58634D2D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6EA39-8930-A24A-A597-7D77758B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9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07CC2-253F-EF47-9708-A484B1297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16666-F0C3-4C4C-B5EA-8E4CBBAAB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0A3CCC-2F37-0E49-8EAB-81624B7EEC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8EDD74-B0DB-6D4A-B50E-E3B52C92D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569036-E8FF-0D4F-916D-52FAC0F43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D91EF-AFE6-1846-94D9-6E3B3EF82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79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8B72F-6D51-5C47-B8BD-A1237FBCB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46CBF-360A-C84A-B965-C0D993EC9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B8D791-9F59-E94F-8C2C-EACAE08EC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B508B9-575B-224D-973C-2B37A6E9EA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645273-3227-C84C-BD98-EFDCFC18FA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FDCAF8-E23E-794C-A362-DD090FD5A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A2743-2684-374D-A739-9F5A03C2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D9B950-3243-9344-B917-3CC35493E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41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925D-F277-E649-B53C-5FB4AD69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614D6-DCCF-354D-A9B5-F3F67BE27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541B66-5FA7-9A47-B9B4-D4D090E6C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2BEC88-31B7-4649-B2BA-73DC2BF2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34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9C3701-5A4B-EB4C-8C10-A66763080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95003E-86CF-2A4C-8246-3EDC746C9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0A3280-D4D3-2D49-8BE2-705F3FDB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998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79E70-7683-0C45-B627-04A75862E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E6EFF-CF1C-9F4B-A0AE-768663AED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2CF5CF-D734-634E-AAD7-40ECB60B06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F38C5-47D4-F249-9DC2-F22ED31F4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E27B2E-E202-DD42-AD95-93E7BA2F6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B6065-26BB-3E42-AF20-8DA410B3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1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6DFB4-08ED-7840-BFAC-782556573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5C790-FE3F-FA43-84EB-206D85BFB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281CD-3498-7145-8461-2CFA9A68BE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67BC0-FFE8-0C41-99A8-E5919E3F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297A3-A08E-364D-B2A7-24E4699CE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7389E9-9B36-C74E-9683-858C72CF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46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C27D63-5AA3-6B48-B13C-A392E1FA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7C4A4-D368-8A48-8E9B-C69A3BB7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F8D50-AB50-974B-AFDA-00DF819B7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2EA51-500A-334B-B60A-F25A33CB3F8A}" type="datetimeFigureOut">
              <a:rPr lang="en-US" smtClean="0"/>
              <a:t>8/19/20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6B9B8-27AB-E146-B86E-E0D09DAEBE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7671F-152B-024C-AB43-4181B806D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B7BA1-E38F-084C-8FA6-A70C8A624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41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1" r:id="rId1"/>
    <p:sldLayoutId id="2147484052" r:id="rId2"/>
    <p:sldLayoutId id="2147484053" r:id="rId3"/>
    <p:sldLayoutId id="2147484054" r:id="rId4"/>
    <p:sldLayoutId id="2147484055" r:id="rId5"/>
    <p:sldLayoutId id="2147484056" r:id="rId6"/>
    <p:sldLayoutId id="2147484057" r:id="rId7"/>
    <p:sldLayoutId id="2147484058" r:id="rId8"/>
    <p:sldLayoutId id="2147484059" r:id="rId9"/>
    <p:sldLayoutId id="2147484060" r:id="rId10"/>
    <p:sldLayoutId id="21474840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caseb/nflfast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ff.com/news/nfl-pff-data-study-how-confident-can-we-be-in-kickers" TargetMode="External"/><Relationship Id="rId4" Type="http://schemas.openxmlformats.org/officeDocument/2006/relationships/hyperlink" Target="https://github.com/z-feldman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ardsperfantasy.com/" TargetMode="External"/><Relationship Id="rId2" Type="http://schemas.openxmlformats.org/officeDocument/2006/relationships/hyperlink" Target="https://github.com/benKeener/Field-Goals-over-expecte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ddit.com/r/nfl/comments/hyt7fw/justin_tucker_the_goat_kicker_and_its_not_close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F829C5-7B2B-444D-B8CB-F31BDFB621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F467F2-6B2C-E544-ADE8-8657F95EC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Justin Tucker: The G.O.A.T (and it’s not even close)</a:t>
            </a:r>
          </a:p>
        </p:txBody>
      </p:sp>
    </p:spTree>
    <p:extLst>
      <p:ext uri="{BB962C8B-B14F-4D97-AF65-F5344CB8AC3E}">
        <p14:creationId xmlns:p14="http://schemas.microsoft.com/office/powerpoint/2010/main" val="3586933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22A50BC-4686-A94B-A2E6-D4A75EC97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788" y="2713"/>
            <a:ext cx="7351513" cy="685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72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3">
            <a:extLst>
              <a:ext uri="{FF2B5EF4-FFF2-40B4-BE49-F238E27FC236}">
                <a16:creationId xmlns:a16="http://schemas.microsoft.com/office/drawing/2014/main" id="{3756B343-807D-456E-AA26-80E96B75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 dirty="0"/>
              <a:t>Is Justin Tucker a Hall of Famer?</a:t>
            </a: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FDB23-78F1-404B-BDB2-69AD25BC8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86" r="8506" b="1"/>
          <a:stretch/>
        </p:blipFill>
        <p:spPr>
          <a:xfrm>
            <a:off x="576244" y="650494"/>
            <a:ext cx="5628018" cy="5324142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7974" y="1850240"/>
            <a:ext cx="4282984" cy="3511943"/>
          </a:xfrm>
        </p:spPr>
        <p:txBody>
          <a:bodyPr anchor="ctr">
            <a:normAutofit/>
          </a:bodyPr>
          <a:lstStyle/>
          <a:p>
            <a:pPr lvl="1"/>
            <a:r>
              <a:rPr lang="en-US" sz="1800" dirty="0"/>
              <a:t>Short Answer: Maybe</a:t>
            </a:r>
          </a:p>
          <a:p>
            <a:pPr lvl="1"/>
            <a:r>
              <a:rPr lang="en-US" sz="1800" dirty="0"/>
              <a:t>Small sample size prevents us from making a concrete decisions</a:t>
            </a:r>
          </a:p>
          <a:p>
            <a:pPr lvl="1"/>
            <a:r>
              <a:rPr lang="en-US" sz="1800" dirty="0"/>
              <a:t>If Vinatieri or Gostkowski make the Hall then Tucker will almost certainly make it</a:t>
            </a:r>
          </a:p>
          <a:p>
            <a:pPr lvl="1"/>
            <a:r>
              <a:rPr lang="en-US" sz="1800" dirty="0"/>
              <a:t>Kicking Standards tend to be volume based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29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865FB-D011-D646-80BB-BFCC6836A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/>
              <a:t>Acknowledgements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14BD2-538C-9A4B-BB7E-1478A1CA1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r>
              <a:rPr lang="en-US" sz="2400" dirty="0"/>
              <a:t>Play-by-play data is from @nflfastR</a:t>
            </a:r>
          </a:p>
          <a:p>
            <a:pPr lvl="1"/>
            <a:r>
              <a:rPr lang="en-US" dirty="0"/>
              <a:t>Ben Baldwin (@</a:t>
            </a:r>
            <a:r>
              <a:rPr lang="en-US" dirty="0" err="1"/>
              <a:t>benbaldwin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Sebastian Carl (@</a:t>
            </a:r>
            <a:r>
              <a:rPr lang="en-US" dirty="0" err="1"/>
              <a:t>mrcaseb</a:t>
            </a:r>
            <a:r>
              <a:rPr lang="en-US" dirty="0"/>
              <a:t>)</a:t>
            </a:r>
          </a:p>
          <a:p>
            <a:pPr lvl="1"/>
            <a:r>
              <a:rPr lang="en-US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https://github.com/mrcaseb/nflfastR</a:t>
            </a:r>
            <a:endParaRPr lang="en-US" dirty="0"/>
          </a:p>
          <a:p>
            <a:r>
              <a:rPr lang="en-US" sz="2400" dirty="0"/>
              <a:t>Weather Data is from Tom Bliss (@</a:t>
            </a:r>
            <a:r>
              <a:rPr lang="en-US" sz="2400" dirty="0" err="1"/>
              <a:t>datawithbliss</a:t>
            </a:r>
            <a:r>
              <a:rPr lang="en-US" sz="2400" dirty="0"/>
              <a:t>)</a:t>
            </a:r>
          </a:p>
          <a:p>
            <a:r>
              <a:rPr lang="en-US" sz="2400" dirty="0"/>
              <a:t>Special thanks to Zach Feldman for a great outline of how to use </a:t>
            </a:r>
            <a:r>
              <a:rPr lang="en-US" sz="2400" dirty="0" err="1"/>
              <a:t>xgboost</a:t>
            </a:r>
            <a:endParaRPr lang="en-US" sz="2400" dirty="0"/>
          </a:p>
          <a:p>
            <a:pPr lvl="1"/>
            <a:r>
              <a:rPr lang="en-US" u="sng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https://github.com/z-feldman</a:t>
            </a:r>
            <a:endParaRPr lang="en-US" u="sng" dirty="0"/>
          </a:p>
          <a:p>
            <a:r>
              <a:rPr lang="en-US" sz="2400" dirty="0"/>
              <a:t>Timo Riske (@</a:t>
            </a:r>
            <a:r>
              <a:rPr lang="en-US" sz="2400" dirty="0" err="1"/>
              <a:t>pff_moo</a:t>
            </a:r>
            <a:r>
              <a:rPr lang="en-US" sz="2400" dirty="0"/>
              <a:t>) published a piece on FGOE before I developed my model</a:t>
            </a:r>
          </a:p>
          <a:p>
            <a:pPr lvl="1"/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https://www.pff.com/news/nfl-pff-data-study-how-confident-can-we-be-in-kickers</a:t>
            </a:r>
            <a:endParaRPr lang="en-US" dirty="0"/>
          </a:p>
          <a:p>
            <a:endParaRPr lang="en-US" sz="2400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08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703B0-E2CE-9E45-B277-1CFD8230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Where to find me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1CD80-B062-1648-A27D-D0FA760E9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 dirty="0"/>
              <a:t>Twitter: @BenKeener4</a:t>
            </a:r>
          </a:p>
          <a:p>
            <a:r>
              <a:rPr lang="en-US" sz="2400" dirty="0" err="1"/>
              <a:t>Github</a:t>
            </a:r>
            <a:r>
              <a:rPr lang="en-US" sz="2400" dirty="0"/>
              <a:t>: </a:t>
            </a:r>
            <a:r>
              <a:rPr lang="en-US" sz="2400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https://github.com/benKeener/Field-Goals-over-expected</a:t>
            </a:r>
            <a:endParaRPr lang="en-US" sz="2400" u="sng" dirty="0"/>
          </a:p>
          <a:p>
            <a:r>
              <a:rPr lang="en-US" sz="2400" dirty="0"/>
              <a:t>Make sure to check out yards per fantasy!</a:t>
            </a:r>
          </a:p>
          <a:p>
            <a:pPr lvl="1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https://yardsperfantasy.com/</a:t>
            </a:r>
            <a:endParaRPr lang="en-US" dirty="0"/>
          </a:p>
          <a:p>
            <a:r>
              <a:rPr lang="en-US" sz="2400" dirty="0"/>
              <a:t>Original Reddit Article</a:t>
            </a:r>
          </a:p>
          <a:p>
            <a:pPr lvl="1"/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https://www.reddit.com/r/nfl/comments/hyt7fw/justin_tucker_the_goat_kicker_and_its_not_close/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414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0CF553-852E-A145-8927-89353308A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dirty="0"/>
              <a:t>What is FGOE?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3A65DE-7AB9-4F79-AD8C-DD386D4D99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002543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7309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9A76E6-3484-7649-8276-B84B7A677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2125" y="643466"/>
            <a:ext cx="597433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425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FF0F0B8-5B06-4174-9742-1FD7ABE71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mans face&#10;&#10;Description automatically generated">
            <a:extLst>
              <a:ext uri="{FF2B5EF4-FFF2-40B4-BE49-F238E27FC236}">
                <a16:creationId xmlns:a16="http://schemas.microsoft.com/office/drawing/2014/main" id="{437714BE-4FF4-7D4F-ADD8-4AAFE381CA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" b="-156"/>
          <a:stretch/>
        </p:blipFill>
        <p:spPr>
          <a:xfrm>
            <a:off x="1129430" y="320031"/>
            <a:ext cx="9933139" cy="6217938"/>
          </a:xfrm>
          <a:prstGeom prst="rect">
            <a:avLst/>
          </a:prstGeom>
          <a:ln w="190500">
            <a:solidFill>
              <a:srgbClr val="FFFFFF"/>
            </a:solidFill>
            <a:miter lim="800000"/>
          </a:ln>
          <a:effectLst>
            <a:outerShdw blurRad="76200" dist="19050" dir="5400000" algn="t" rotWithShape="0">
              <a:prstClr val="black">
                <a:alpha val="5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370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/>
              <a:t>The G.O.A.T Kicker (?)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US" sz="2400"/>
              <a:t>What makes a G.O.A.T?</a:t>
            </a:r>
          </a:p>
          <a:p>
            <a:pPr lvl="1"/>
            <a:r>
              <a:rPr lang="en-US" dirty="0"/>
              <a:t>Longevity</a:t>
            </a:r>
          </a:p>
          <a:p>
            <a:pPr lvl="1"/>
            <a:r>
              <a:rPr lang="en-US" dirty="0"/>
              <a:t>Peak</a:t>
            </a:r>
          </a:p>
          <a:p>
            <a:pPr lvl="1"/>
            <a:r>
              <a:rPr lang="en-US" dirty="0"/>
              <a:t>Accolades</a:t>
            </a:r>
          </a:p>
          <a:p>
            <a:pPr lvl="1"/>
            <a:r>
              <a:rPr lang="en-US" dirty="0"/>
              <a:t>Overall Numbers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255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The Case for Adam Vinatieri</a:t>
            </a:r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lvl="1"/>
            <a:r>
              <a:rPr lang="en-US"/>
              <a:t>Accolades</a:t>
            </a:r>
          </a:p>
          <a:p>
            <a:pPr lvl="2"/>
            <a:r>
              <a:rPr lang="en-US" sz="2400"/>
              <a:t>24 seasons</a:t>
            </a:r>
          </a:p>
          <a:p>
            <a:pPr lvl="2"/>
            <a:r>
              <a:rPr lang="en-US" sz="2400"/>
              <a:t>3x All-Pro</a:t>
            </a:r>
          </a:p>
          <a:p>
            <a:pPr lvl="2"/>
            <a:r>
              <a:rPr lang="en-US" sz="2400"/>
              <a:t>6x Pro Bowler</a:t>
            </a:r>
          </a:p>
          <a:p>
            <a:pPr lvl="2"/>
            <a:r>
              <a:rPr lang="en-US" sz="2400"/>
              <a:t>4(!!!) Super Bowl rings</a:t>
            </a:r>
          </a:p>
          <a:p>
            <a:pPr lvl="1"/>
            <a:r>
              <a:rPr lang="en-US"/>
              <a:t>All-time leader in points scored</a:t>
            </a:r>
          </a:p>
          <a:p>
            <a:pPr lvl="1"/>
            <a:r>
              <a:rPr lang="en-US"/>
              <a:t>All-time leader in Field Goals made</a:t>
            </a:r>
          </a:p>
          <a:p>
            <a:pPr lvl="1"/>
            <a:r>
              <a:rPr lang="en-US"/>
              <a:t>Kicked a game winning field goal in the Super Bowl…twice!!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09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Adam Vinateiri: Why isn’t he the G.O.A.T?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268" y="1794931"/>
            <a:ext cx="4559425" cy="3979585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/>
              <a:t>Career FGOE: 0.011 </a:t>
            </a:r>
          </a:p>
          <a:p>
            <a:pPr lvl="2"/>
            <a:r>
              <a:rPr lang="en-US" dirty="0"/>
              <a:t>Ranks 32nd out of 66 qualified kickers</a:t>
            </a:r>
          </a:p>
          <a:p>
            <a:pPr lvl="1"/>
            <a:r>
              <a:rPr lang="en-US" sz="2000" dirty="0"/>
              <a:t>Highest FGOE: 0.092 (2010)</a:t>
            </a:r>
          </a:p>
          <a:p>
            <a:pPr lvl="1"/>
            <a:r>
              <a:rPr lang="en-US" sz="2000" dirty="0"/>
              <a:t>Lowest FGOE: -0.100 (2019)</a:t>
            </a:r>
          </a:p>
          <a:p>
            <a:pPr lvl="1"/>
            <a:r>
              <a:rPr lang="en-US" sz="2000" dirty="0"/>
              <a:t>Highly volatile results year-to-year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13E2B373-20F1-154E-9E83-D787D37559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05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55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The Case for Justin Tucker</a:t>
            </a:r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lvl="1"/>
            <a:r>
              <a:rPr lang="en-US" dirty="0"/>
              <a:t>Accolades</a:t>
            </a:r>
          </a:p>
          <a:p>
            <a:pPr lvl="2"/>
            <a:r>
              <a:rPr lang="en-US" sz="2400" dirty="0"/>
              <a:t>8 seasons</a:t>
            </a:r>
          </a:p>
          <a:p>
            <a:pPr lvl="2"/>
            <a:r>
              <a:rPr lang="en-US" sz="2400" dirty="0"/>
              <a:t>4x All Pro</a:t>
            </a:r>
          </a:p>
          <a:p>
            <a:pPr lvl="2"/>
            <a:r>
              <a:rPr lang="en-US" sz="2400" dirty="0"/>
              <a:t>3x Pro Bowler</a:t>
            </a:r>
          </a:p>
          <a:p>
            <a:pPr lvl="2"/>
            <a:r>
              <a:rPr lang="en-US" sz="2400" dirty="0"/>
              <a:t>1x Super Bowl Champ</a:t>
            </a:r>
          </a:p>
          <a:p>
            <a:pPr lvl="2"/>
            <a:r>
              <a:rPr lang="en-US" sz="2400" dirty="0"/>
              <a:t>Incredible Singer</a:t>
            </a:r>
          </a:p>
          <a:p>
            <a:pPr lvl="1"/>
            <a:r>
              <a:rPr lang="en-US" dirty="0"/>
              <a:t>Pretty much less accomplished than Vinatieri across the board…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20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5C62E5-B6BA-6E42-ADF8-E617B4569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 dirty="0"/>
              <a:t>Justin Tucker: The G.O.A.T We Deserve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9E6B-05B9-D847-98F2-F909999E23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196" y="2136833"/>
            <a:ext cx="4559425" cy="3979585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/>
              <a:t>Career FGOE: 0.098 </a:t>
            </a:r>
          </a:p>
          <a:p>
            <a:pPr lvl="2"/>
            <a:r>
              <a:rPr lang="en-US" dirty="0"/>
              <a:t>Ranks 1st out of 66 qualified kickers</a:t>
            </a:r>
          </a:p>
          <a:p>
            <a:pPr lvl="2"/>
            <a:r>
              <a:rPr lang="en-US" dirty="0"/>
              <a:t>Higher than Vinatieri’s best season</a:t>
            </a:r>
          </a:p>
          <a:p>
            <a:pPr lvl="1"/>
            <a:r>
              <a:rPr lang="en-US" sz="2000" dirty="0"/>
              <a:t>Highest FGOE: 0.190 (2010)</a:t>
            </a:r>
          </a:p>
          <a:p>
            <a:pPr lvl="1"/>
            <a:r>
              <a:rPr lang="en-US" sz="2000" dirty="0"/>
              <a:t>Lowest FGOE: 0.004 (2019)</a:t>
            </a:r>
          </a:p>
          <a:p>
            <a:pPr lvl="1"/>
            <a:r>
              <a:rPr lang="en-US" sz="2000" dirty="0"/>
              <a:t>Positive FGOE every year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ext, person, table&#10;&#10;Description automatically generated">
            <a:extLst>
              <a:ext uri="{FF2B5EF4-FFF2-40B4-BE49-F238E27FC236}">
                <a16:creationId xmlns:a16="http://schemas.microsoft.com/office/drawing/2014/main" id="{EC9F6A39-80F7-5F47-8918-660AFFF64B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05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995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439</Words>
  <Application>Microsoft Macintosh PowerPoint</Application>
  <PresentationFormat>Widescreen</PresentationFormat>
  <Paragraphs>65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Justin Tucker: The G.O.A.T (and it’s not even close)</vt:lpstr>
      <vt:lpstr>What is FGOE?</vt:lpstr>
      <vt:lpstr>PowerPoint Presentation</vt:lpstr>
      <vt:lpstr>PowerPoint Presentation</vt:lpstr>
      <vt:lpstr>The G.O.A.T Kicker (?)</vt:lpstr>
      <vt:lpstr>The Case for Adam Vinatieri</vt:lpstr>
      <vt:lpstr>Adam Vinateiri: Why isn’t he the G.O.A.T?</vt:lpstr>
      <vt:lpstr>The Case for Justin Tucker</vt:lpstr>
      <vt:lpstr>Justin Tucker: The G.O.A.T We Deserve</vt:lpstr>
      <vt:lpstr>PowerPoint Presentation</vt:lpstr>
      <vt:lpstr>Is Justin Tucker a Hall of Famer?</vt:lpstr>
      <vt:lpstr>Acknowledgements</vt:lpstr>
      <vt:lpstr>Where to find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Justin Tucker: The G.O.A.T (and it’s not even close)</dc:title>
  <dc:creator>Keener, Ben</dc:creator>
  <cp:lastModifiedBy>Keener, Ben</cp:lastModifiedBy>
  <cp:revision>3</cp:revision>
  <dcterms:created xsi:type="dcterms:W3CDTF">2020-08-20T02:39:30Z</dcterms:created>
  <dcterms:modified xsi:type="dcterms:W3CDTF">2020-08-20T04:38:29Z</dcterms:modified>
</cp:coreProperties>
</file>

<file path=docProps/thumbnail.jpeg>
</file>